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Century Gothic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58E66F03-538C-4652-9D70-767C2C3CA1F2}">
  <a:tblStyle styleId="{58E66F03-538C-4652-9D70-767C2C3CA1F2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CenturyGothic-bold.fntdata"/><Relationship Id="rId14" Type="http://schemas.openxmlformats.org/officeDocument/2006/relationships/slide" Target="slides/slide9.xml"/><Relationship Id="rId36" Type="http://schemas.openxmlformats.org/officeDocument/2006/relationships/font" Target="fonts/CenturyGothic-regular.fntdata"/><Relationship Id="rId17" Type="http://schemas.openxmlformats.org/officeDocument/2006/relationships/slide" Target="slides/slide12.xml"/><Relationship Id="rId39" Type="http://schemas.openxmlformats.org/officeDocument/2006/relationships/font" Target="fonts/CenturyGothic-boldItalic.fntdata"/><Relationship Id="rId16" Type="http://schemas.openxmlformats.org/officeDocument/2006/relationships/slide" Target="slides/slide11.xml"/><Relationship Id="rId38" Type="http://schemas.openxmlformats.org/officeDocument/2006/relationships/font" Target="fonts/CenturyGothic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866216" y="1085850"/>
            <a:ext cx="6619200" cy="24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54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866216" y="3583035"/>
            <a:ext cx="6619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 rot="5400000">
            <a:off x="7616803" y="1342950"/>
            <a:ext cx="7427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7764404" y="221796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noramic Picture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866216" y="3600440"/>
            <a:ext cx="66192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1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Shape 76"/>
          <p:cNvSpPr/>
          <p:nvPr>
            <p:ph idx="2" type="pic"/>
          </p:nvPr>
        </p:nvSpPr>
        <p:spPr>
          <a:xfrm>
            <a:off x="866216" y="514350"/>
            <a:ext cx="6619200" cy="27306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799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68575" lIns="68575" rIns="68575" tIns="68575"/>
          <a:lstStyle>
            <a:lvl1pPr indent="0" lvl="0" marL="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866216" y="4025493"/>
            <a:ext cx="66192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 rot="5400000">
            <a:off x="7616803" y="1342950"/>
            <a:ext cx="7427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7764404" y="221796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866215" y="1085850"/>
            <a:ext cx="66192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866215" y="2743200"/>
            <a:ext cx="66192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 rot="5400000">
            <a:off x="7616803" y="1342950"/>
            <a:ext cx="7427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7764404" y="221796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with Ca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1181100" y="1085850"/>
            <a:ext cx="59994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36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1447800" y="2828380"/>
            <a:ext cx="54597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small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866215" y="3262992"/>
            <a:ext cx="6619200" cy="12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0" type="dt"/>
          </p:nvPr>
        </p:nvSpPr>
        <p:spPr>
          <a:xfrm rot="5400000">
            <a:off x="7616803" y="1342950"/>
            <a:ext cx="7427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7764404" y="221796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  <p:sp>
        <p:nvSpPr>
          <p:cNvPr id="94" name="Shape 94"/>
          <p:cNvSpPr txBox="1"/>
          <p:nvPr/>
        </p:nvSpPr>
        <p:spPr>
          <a:xfrm>
            <a:off x="673721" y="728439"/>
            <a:ext cx="6015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GB" sz="9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6997867" y="1960340"/>
            <a:ext cx="601500" cy="14771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b="0" i="0" lang="en-GB" sz="9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866215" y="2343150"/>
            <a:ext cx="66192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3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866215" y="3583035"/>
            <a:ext cx="6619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0" type="dt"/>
          </p:nvPr>
        </p:nvSpPr>
        <p:spPr>
          <a:xfrm rot="5400000">
            <a:off x="7616803" y="1342950"/>
            <a:ext cx="7427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7764404" y="221796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Colum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84583" y="339538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474710" y="1485900"/>
            <a:ext cx="2210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2" type="body"/>
          </p:nvPr>
        </p:nvSpPr>
        <p:spPr>
          <a:xfrm>
            <a:off x="489347" y="2000250"/>
            <a:ext cx="21954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3" type="body"/>
          </p:nvPr>
        </p:nvSpPr>
        <p:spPr>
          <a:xfrm>
            <a:off x="2912744" y="1485900"/>
            <a:ext cx="2202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4" type="body"/>
          </p:nvPr>
        </p:nvSpPr>
        <p:spPr>
          <a:xfrm>
            <a:off x="2904829" y="2000250"/>
            <a:ext cx="22101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5" type="body"/>
          </p:nvPr>
        </p:nvSpPr>
        <p:spPr>
          <a:xfrm>
            <a:off x="5343525" y="1485900"/>
            <a:ext cx="2199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6" type="body"/>
          </p:nvPr>
        </p:nvSpPr>
        <p:spPr>
          <a:xfrm>
            <a:off x="5343525" y="2000250"/>
            <a:ext cx="2199000" cy="26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10" name="Shape 110"/>
          <p:cNvCxnSpPr/>
          <p:nvPr/>
        </p:nvCxnSpPr>
        <p:spPr>
          <a:xfrm>
            <a:off x="2794606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Shape 111"/>
          <p:cNvCxnSpPr/>
          <p:nvPr/>
        </p:nvCxnSpPr>
        <p:spPr>
          <a:xfrm>
            <a:off x="5221670" y="1600200"/>
            <a:ext cx="0" cy="29751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Shape 112"/>
          <p:cNvSpPr txBox="1"/>
          <p:nvPr>
            <p:ph idx="10" type="dt"/>
          </p:nvPr>
        </p:nvSpPr>
        <p:spPr>
          <a:xfrm rot="5400000">
            <a:off x="7616803" y="1342950"/>
            <a:ext cx="7427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7764404" y="221796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Picture Colum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484583" y="339538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489347" y="3188211"/>
            <a:ext cx="2205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8" name="Shape 118"/>
          <p:cNvSpPr/>
          <p:nvPr>
            <p:ph idx="2" type="pic"/>
          </p:nvPr>
        </p:nvSpPr>
        <p:spPr>
          <a:xfrm>
            <a:off x="489347" y="1657350"/>
            <a:ext cx="2205000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799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68575" lIns="68575" rIns="68575" tIns="68575"/>
          <a:lstStyle>
            <a:lvl1pPr indent="0" lvl="0" marL="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3" type="body"/>
          </p:nvPr>
        </p:nvSpPr>
        <p:spPr>
          <a:xfrm>
            <a:off x="489347" y="3620408"/>
            <a:ext cx="2205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4" type="body"/>
          </p:nvPr>
        </p:nvSpPr>
        <p:spPr>
          <a:xfrm>
            <a:off x="2917031" y="3188211"/>
            <a:ext cx="21978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1" name="Shape 121"/>
          <p:cNvSpPr/>
          <p:nvPr>
            <p:ph idx="5" type="pic"/>
          </p:nvPr>
        </p:nvSpPr>
        <p:spPr>
          <a:xfrm>
            <a:off x="2917030" y="1657350"/>
            <a:ext cx="2197800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799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68575" lIns="68575" rIns="68575" tIns="68575"/>
          <a:lstStyle>
            <a:lvl1pPr indent="0" lvl="0" marL="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6" type="body"/>
          </p:nvPr>
        </p:nvSpPr>
        <p:spPr>
          <a:xfrm>
            <a:off x="2916016" y="3620407"/>
            <a:ext cx="22008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7" type="body"/>
          </p:nvPr>
        </p:nvSpPr>
        <p:spPr>
          <a:xfrm>
            <a:off x="5343525" y="3188211"/>
            <a:ext cx="21990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4" name="Shape 124"/>
          <p:cNvSpPr/>
          <p:nvPr>
            <p:ph idx="8" type="pic"/>
          </p:nvPr>
        </p:nvSpPr>
        <p:spPr>
          <a:xfrm>
            <a:off x="5343524" y="1657350"/>
            <a:ext cx="2199000" cy="1143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799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68575" lIns="68575" rIns="68575" tIns="68575"/>
          <a:lstStyle>
            <a:lvl1pPr indent="0" lvl="0" marL="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9" type="body"/>
          </p:nvPr>
        </p:nvSpPr>
        <p:spPr>
          <a:xfrm>
            <a:off x="5343431" y="3620405"/>
            <a:ext cx="22020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126" name="Shape 126"/>
          <p:cNvCxnSpPr/>
          <p:nvPr/>
        </p:nvCxnSpPr>
        <p:spPr>
          <a:xfrm>
            <a:off x="2794606" y="1600200"/>
            <a:ext cx="0" cy="29718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Shape 127"/>
          <p:cNvCxnSpPr/>
          <p:nvPr/>
        </p:nvCxnSpPr>
        <p:spPr>
          <a:xfrm>
            <a:off x="5221670" y="1600200"/>
            <a:ext cx="0" cy="29751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Shape 128"/>
          <p:cNvSpPr txBox="1"/>
          <p:nvPr>
            <p:ph idx="10" type="dt"/>
          </p:nvPr>
        </p:nvSpPr>
        <p:spPr>
          <a:xfrm rot="5400000">
            <a:off x="7616803" y="1342950"/>
            <a:ext cx="7427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7764404" y="221796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484583" y="339538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 rot="5400000">
            <a:off x="2609139" y="-241861"/>
            <a:ext cx="3146700" cy="6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778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143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0" type="dt"/>
          </p:nvPr>
        </p:nvSpPr>
        <p:spPr>
          <a:xfrm rot="5400000">
            <a:off x="7616803" y="1342950"/>
            <a:ext cx="7427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7764404" y="221796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 rot="5400000">
            <a:off x="4700559" y="1850109"/>
            <a:ext cx="43695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 rot="5400000">
            <a:off x="1259708" y="-104839"/>
            <a:ext cx="4026600" cy="55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778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143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0" type="dt"/>
          </p:nvPr>
        </p:nvSpPr>
        <p:spPr>
          <a:xfrm rot="5400000">
            <a:off x="7616803" y="1342950"/>
            <a:ext cx="7427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7764404" y="221796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5" name="Shape 145"/>
          <p:cNvCxnSpPr/>
          <p:nvPr/>
        </p:nvCxnSpPr>
        <p:spPr>
          <a:xfrm>
            <a:off x="419425" y="1154194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Shape 14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68575" lIns="68575" rIns="68575" tIns="6857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68575" lIns="68575" rIns="68575" tIns="6857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b" bIns="34275" lIns="68575" rIns="685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84583" y="339538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827484" y="1539688"/>
            <a:ext cx="67098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778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143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 rot="5400000">
            <a:off x="7616803" y="1342950"/>
            <a:ext cx="7427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7764404" y="221796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66216" y="2146299"/>
            <a:ext cx="6619200" cy="1436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30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866216" y="3583035"/>
            <a:ext cx="6619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5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 rot="5400000">
            <a:off x="7616803" y="1342950"/>
            <a:ext cx="7427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7764404" y="221796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84583" y="339538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827484" y="1545431"/>
            <a:ext cx="32973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240869" y="1542068"/>
            <a:ext cx="3297300" cy="3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0" type="dt"/>
          </p:nvPr>
        </p:nvSpPr>
        <p:spPr>
          <a:xfrm rot="5400000">
            <a:off x="7616803" y="1342950"/>
            <a:ext cx="7427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7764404" y="221796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84583" y="339538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827484" y="1428750"/>
            <a:ext cx="3297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827484" y="1885950"/>
            <a:ext cx="32973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3" type="body"/>
          </p:nvPr>
        </p:nvSpPr>
        <p:spPr>
          <a:xfrm>
            <a:off x="4240871" y="1428750"/>
            <a:ext cx="32973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1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4" type="body"/>
          </p:nvPr>
        </p:nvSpPr>
        <p:spPr>
          <a:xfrm>
            <a:off x="4240871" y="1885950"/>
            <a:ext cx="32973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905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270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7777"/>
              <a:buFont typeface="Noto Sans Symbols"/>
              <a:buChar char="▶"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 rot="5400000">
            <a:off x="7616803" y="1342950"/>
            <a:ext cx="7427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7764404" y="221796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484583" y="339538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 rot="5400000">
            <a:off x="7616803" y="1342950"/>
            <a:ext cx="7427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7764404" y="221796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0" type="dt"/>
          </p:nvPr>
        </p:nvSpPr>
        <p:spPr>
          <a:xfrm rot="5400000">
            <a:off x="7616803" y="1342950"/>
            <a:ext cx="7427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7764404" y="221796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866215" y="1085850"/>
            <a:ext cx="25509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18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3588462" y="1085850"/>
            <a:ext cx="3897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-1778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143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866215" y="2346960"/>
            <a:ext cx="25509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 rot="5400000">
            <a:off x="7616803" y="1342950"/>
            <a:ext cx="7427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7764404" y="221796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865430" y="1390643"/>
            <a:ext cx="38196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Font typeface="Century Gothic"/>
              <a:buNone/>
              <a:defRPr b="0" i="0" sz="27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9" name="Shape 69"/>
          <p:cNvSpPr/>
          <p:nvPr>
            <p:ph idx="2" type="pic"/>
          </p:nvPr>
        </p:nvSpPr>
        <p:spPr>
          <a:xfrm>
            <a:off x="5212159" y="857250"/>
            <a:ext cx="2400300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799" rotWithShape="0" algn="tl" dir="5400000" dist="50800">
              <a:srgbClr val="000000">
                <a:alpha val="42745"/>
              </a:srgbClr>
            </a:outerShdw>
          </a:effectLst>
        </p:spPr>
        <p:txBody>
          <a:bodyPr anchorCtr="0" anchor="t" bIns="68575" lIns="68575" rIns="68575" tIns="68575"/>
          <a:lstStyle>
            <a:lvl1pPr indent="0" lvl="0" marL="0" marR="0" rtl="0" algn="ctr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91666"/>
              <a:buFont typeface="Noto Sans Symbols"/>
              <a:buNone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866215" y="2743200"/>
            <a:ext cx="3813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b="0" i="0" sz="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 rot="5400000">
            <a:off x="7616803" y="1342950"/>
            <a:ext cx="7427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7764404" y="221796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7.xml"/><Relationship Id="rId23" Type="http://schemas.openxmlformats.org/officeDocument/2006/relationships/slideLayout" Target="../slideLayouts/slideLayout18.xml"/><Relationship Id="rId1" Type="http://schemas.openxmlformats.org/officeDocument/2006/relationships/image" Target="../media/image04.png"/><Relationship Id="rId2" Type="http://schemas.openxmlformats.org/officeDocument/2006/relationships/image" Target="../media/image01.png"/><Relationship Id="rId3" Type="http://schemas.openxmlformats.org/officeDocument/2006/relationships/image" Target="../media/image00.png"/><Relationship Id="rId4" Type="http://schemas.openxmlformats.org/officeDocument/2006/relationships/image" Target="../media/image03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02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002263"/>
            <a:ext cx="3027900" cy="314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169260"/>
            <a:ext cx="1141800" cy="17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/>
          <p:nvPr/>
        </p:nvSpPr>
        <p:spPr>
          <a:xfrm>
            <a:off x="6456758" y="1257300"/>
            <a:ext cx="2114700" cy="21147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" name="Shape 9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5999558" y="0"/>
            <a:ext cx="1202400" cy="8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6456758" y="4572000"/>
            <a:ext cx="7452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7828358" y="0"/>
            <a:ext cx="514200" cy="857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484583" y="339538"/>
            <a:ext cx="70536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Clr>
                <a:schemeClr val="lt2"/>
              </a:buClr>
              <a:buSzPct val="34375"/>
              <a:buFont typeface="Century Gothic"/>
              <a:buNone/>
              <a:defRPr b="0" i="0" sz="3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827484" y="1539688"/>
            <a:ext cx="6709800" cy="31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177800" lvl="0" marL="254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▶"/>
              <a:defRPr b="0" i="0" sz="15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152400" lvl="1" marL="55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8571"/>
              <a:buFont typeface="Noto Sans Symbols"/>
              <a:buChar char="▶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114300" lvl="2" marL="863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3333"/>
              <a:buFont typeface="Noto Sans Symbols"/>
              <a:buChar char="▶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127000" lvl="3" marL="12065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127000" lvl="4" marL="1549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127000" lvl="5" marL="18923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127000" lvl="6" marL="2235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127000" lvl="7" marL="25781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127000" lvl="8" marL="2921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727"/>
              <a:buFont typeface="Noto Sans Symbols"/>
              <a:buChar char="▶"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 rot="5400000">
            <a:off x="7616803" y="1342950"/>
            <a:ext cx="742799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spcBef>
                <a:spcPts val="0"/>
              </a:spcBef>
              <a:buSzPct val="1375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 rot="5400000">
            <a:off x="6713753" y="2418900"/>
            <a:ext cx="2894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spcBef>
                <a:spcPts val="0"/>
              </a:spcBef>
              <a:buSzPct val="137500"/>
              <a:buNone/>
              <a:defRPr b="0" i="0" sz="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7764404" y="221796"/>
            <a:ext cx="6285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GB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  <p:sldLayoutId id="2147483665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png"/><Relationship Id="rId4" Type="http://schemas.openxmlformats.org/officeDocument/2006/relationships/image" Target="../media/image30.png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ctrTitle"/>
          </p:nvPr>
        </p:nvSpPr>
        <p:spPr>
          <a:xfrm>
            <a:off x="625500" y="264775"/>
            <a:ext cx="7893000" cy="12741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Group 13</a:t>
            </a:r>
          </a:p>
        </p:txBody>
      </p:sp>
      <p:sp>
        <p:nvSpPr>
          <p:cNvPr id="154" name="Shape 154"/>
          <p:cNvSpPr txBox="1"/>
          <p:nvPr>
            <p:ph idx="1" type="subTitle"/>
          </p:nvPr>
        </p:nvSpPr>
        <p:spPr>
          <a:xfrm>
            <a:off x="625491" y="1739735"/>
            <a:ext cx="6619200" cy="6462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chemeClr val="lt1"/>
                </a:solidFill>
              </a:rPr>
              <a:t>Team Members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*Amul Patwa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*</a:t>
            </a:r>
            <a:r>
              <a:rPr lang="en-GB" sz="1800"/>
              <a:t>Manoj Preveen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*</a:t>
            </a:r>
            <a:r>
              <a:rPr lang="en-GB" sz="1800"/>
              <a:t>Naman Bakhru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*</a:t>
            </a:r>
            <a:r>
              <a:rPr lang="en-GB" sz="1800"/>
              <a:t>Raja Dubey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/>
              <a:t>*Saksham Bhalla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/>
        </p:nvSpPr>
        <p:spPr>
          <a:xfrm>
            <a:off x="2978375" y="285175"/>
            <a:ext cx="43938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/>
              <a:t>Membership Functions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633700" y="1161775"/>
            <a:ext cx="28515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Distance  between object and obstacles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  Speed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D622"/>
              </a:solidFill>
            </a:endParaRP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475" y="3003650"/>
            <a:ext cx="3769374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475" y="1085575"/>
            <a:ext cx="3710000" cy="159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8475" y="1045674"/>
            <a:ext cx="4055374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8474" y="3003650"/>
            <a:ext cx="4055374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/>
        </p:nvSpPr>
        <p:spPr>
          <a:xfrm>
            <a:off x="2450300" y="168975"/>
            <a:ext cx="43830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/>
              <a:t>FUZZY RULES FOR SPEED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1108975" y="1214575"/>
            <a:ext cx="6960000" cy="3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7D622"/>
                </a:solidFill>
              </a:rPr>
              <a:t>(1) IF d* is </a:t>
            </a:r>
            <a:r>
              <a:rPr lang="en-GB" sz="1800">
                <a:solidFill>
                  <a:srgbClr val="FF9900"/>
                </a:solidFill>
              </a:rPr>
              <a:t>Very-Near</a:t>
            </a:r>
            <a:r>
              <a:rPr lang="en-GB" sz="1800">
                <a:solidFill>
                  <a:srgbClr val="A7D622"/>
                </a:solidFill>
              </a:rPr>
              <a:t>, THEN V* is </a:t>
            </a:r>
            <a:r>
              <a:rPr lang="en-GB" sz="1800">
                <a:solidFill>
                  <a:srgbClr val="FF9900"/>
                </a:solidFill>
              </a:rPr>
              <a:t>Stationary</a:t>
            </a:r>
            <a:r>
              <a:rPr lang="en-GB" sz="1800">
                <a:solidFill>
                  <a:srgbClr val="A7D622"/>
                </a:solidFill>
              </a:rPr>
              <a:t>;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7D622"/>
                </a:solidFill>
              </a:rPr>
              <a:t>(2) IF d* is </a:t>
            </a:r>
            <a:r>
              <a:rPr lang="en-GB" sz="1800">
                <a:solidFill>
                  <a:srgbClr val="FF9900"/>
                </a:solidFill>
              </a:rPr>
              <a:t>Near</a:t>
            </a:r>
            <a:r>
              <a:rPr lang="en-GB" sz="1800">
                <a:solidFill>
                  <a:srgbClr val="A7D622"/>
                </a:solidFill>
              </a:rPr>
              <a:t>, THEN V* is </a:t>
            </a:r>
            <a:r>
              <a:rPr lang="en-GB" sz="1800">
                <a:solidFill>
                  <a:srgbClr val="FF9900"/>
                </a:solidFill>
              </a:rPr>
              <a:t>Slow</a:t>
            </a:r>
            <a:r>
              <a:rPr lang="en-GB" sz="1800">
                <a:solidFill>
                  <a:srgbClr val="A7D622"/>
                </a:solidFill>
              </a:rPr>
              <a:t>;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7D622"/>
                </a:solidFill>
              </a:rPr>
              <a:t>(3) IF d* is </a:t>
            </a:r>
            <a:r>
              <a:rPr lang="en-GB" sz="1800">
                <a:solidFill>
                  <a:srgbClr val="FF9900"/>
                </a:solidFill>
              </a:rPr>
              <a:t>Far</a:t>
            </a:r>
            <a:r>
              <a:rPr lang="en-GB" sz="1800">
                <a:solidFill>
                  <a:srgbClr val="A7D622"/>
                </a:solidFill>
              </a:rPr>
              <a:t>, THEN V* is </a:t>
            </a:r>
            <a:r>
              <a:rPr lang="en-GB" sz="1800">
                <a:solidFill>
                  <a:srgbClr val="FF9900"/>
                </a:solidFill>
              </a:rPr>
              <a:t>Fast</a:t>
            </a:r>
            <a:r>
              <a:rPr lang="en-GB" sz="1800">
                <a:solidFill>
                  <a:srgbClr val="A7D622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/>
        </p:nvSpPr>
        <p:spPr>
          <a:xfrm>
            <a:off x="1626475" y="285175"/>
            <a:ext cx="59040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2735450" y="295725"/>
            <a:ext cx="43620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/>
              <a:t>Membership Functions</a:t>
            </a: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525" y="3124275"/>
            <a:ext cx="3990975" cy="157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/>
        </p:nvSpPr>
        <p:spPr>
          <a:xfrm>
            <a:off x="464700" y="1130100"/>
            <a:ext cx="2978400" cy="3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Turning angle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A7D622"/>
                </a:solidFill>
              </a:rPr>
              <a:t>       (Anticlockwise is  ‘+’)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D622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-GB">
                <a:solidFill>
                  <a:srgbClr val="A7D622"/>
                </a:solidFill>
              </a:rPr>
              <a:t>2.    </a:t>
            </a:r>
            <a:r>
              <a:rPr lang="en-GB" sz="1800">
                <a:solidFill>
                  <a:srgbClr val="A7D622"/>
                </a:solidFill>
              </a:rPr>
              <a:t>Distance between   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GB" sz="1800">
                <a:solidFill>
                  <a:srgbClr val="A7D622"/>
                </a:solidFill>
              </a:rPr>
              <a:t>      particle and obstacle                      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582050" y="2043150"/>
            <a:ext cx="30291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5" name="Shape 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175" y="982375"/>
            <a:ext cx="5019675" cy="18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6175" y="3124275"/>
            <a:ext cx="5019675" cy="18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/>
        </p:nvSpPr>
        <p:spPr>
          <a:xfrm>
            <a:off x="2746025" y="242925"/>
            <a:ext cx="45942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/>
              <a:t>DIRECTION CONTROL</a:t>
            </a: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5750" y="1745887"/>
            <a:ext cx="1594349" cy="15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612575" y="961100"/>
            <a:ext cx="4668300" cy="15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4" name="Shape 254"/>
          <p:cNvCxnSpPr>
            <a:stCxn id="252" idx="1"/>
            <a:endCxn id="252" idx="3"/>
          </p:cNvCxnSpPr>
          <p:nvPr/>
        </p:nvCxnSpPr>
        <p:spPr>
          <a:xfrm>
            <a:off x="6715750" y="2530699"/>
            <a:ext cx="159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5" name="Shape 255"/>
          <p:cNvCxnSpPr/>
          <p:nvPr/>
        </p:nvCxnSpPr>
        <p:spPr>
          <a:xfrm flipH="1" rot="10800000">
            <a:off x="7506700" y="1886600"/>
            <a:ext cx="221700" cy="64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6" name="Shape 256"/>
          <p:cNvCxnSpPr/>
          <p:nvPr/>
        </p:nvCxnSpPr>
        <p:spPr>
          <a:xfrm rot="10800000">
            <a:off x="7295500" y="1897100"/>
            <a:ext cx="211200" cy="6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7" name="Shape 257"/>
          <p:cNvSpPr txBox="1"/>
          <p:nvPr/>
        </p:nvSpPr>
        <p:spPr>
          <a:xfrm>
            <a:off x="422375" y="1368300"/>
            <a:ext cx="4858500" cy="27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Char char="●"/>
            </a:pPr>
            <a:r>
              <a:rPr lang="en-GB" sz="1800">
                <a:solidFill>
                  <a:srgbClr val="A7D622"/>
                </a:solidFill>
              </a:rPr>
              <a:t>Divide the 5 sectors in the 3 parts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Char char="●"/>
            </a:pPr>
            <a:r>
              <a:rPr lang="en-GB" sz="1800">
                <a:solidFill>
                  <a:srgbClr val="A7D622"/>
                </a:solidFill>
              </a:rPr>
              <a:t>Three class will be pl,pr,f.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Char char="●"/>
            </a:pPr>
            <a:r>
              <a:rPr lang="en-GB" sz="1800">
                <a:solidFill>
                  <a:srgbClr val="A7D622"/>
                </a:solidFill>
              </a:rPr>
              <a:t>The minimum particle distance in each class be as in table.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/>
        </p:nvSpPr>
        <p:spPr>
          <a:xfrm>
            <a:off x="695575" y="1455875"/>
            <a:ext cx="2640300" cy="23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D622"/>
                </a:solidFill>
              </a:rPr>
              <a:t>Turning angle output:</a:t>
            </a:r>
          </a:p>
          <a:p>
            <a:pPr indent="-228600" lvl="0" marL="457200" rtl="0">
              <a:spcBef>
                <a:spcPts val="0"/>
              </a:spcBef>
              <a:buClr>
                <a:srgbClr val="A7D622"/>
              </a:buClr>
              <a:buAutoNum type="arabicPeriod"/>
            </a:pPr>
            <a:r>
              <a:rPr lang="en-GB">
                <a:solidFill>
                  <a:srgbClr val="A7D622"/>
                </a:solidFill>
              </a:rPr>
              <a:t>Z= Zero</a:t>
            </a:r>
          </a:p>
          <a:p>
            <a:pPr indent="-228600" lvl="0" marL="457200" rtl="0">
              <a:spcBef>
                <a:spcPts val="0"/>
              </a:spcBef>
              <a:buClr>
                <a:srgbClr val="A7D622"/>
              </a:buClr>
              <a:buAutoNum type="arabicPeriod"/>
            </a:pPr>
            <a:r>
              <a:rPr lang="en-GB">
                <a:solidFill>
                  <a:srgbClr val="A7D622"/>
                </a:solidFill>
              </a:rPr>
              <a:t>UNC=Uncertain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D622"/>
                </a:solidFill>
              </a:rPr>
              <a:t>(We decide it randomly</a:t>
            </a:r>
            <a:r>
              <a:rPr lang="en-GB">
                <a:solidFill>
                  <a:srgbClr val="A7D622"/>
                </a:solidFill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D622"/>
                </a:solidFill>
              </a:rPr>
              <a:t>  3.    PP=Prefered+ve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D622"/>
                </a:solidFill>
              </a:rPr>
              <a:t>(Turn towards left)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D622"/>
                </a:solidFill>
              </a:rPr>
              <a:t>  4.    PN=Preferred-ve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A7D622"/>
                </a:solidFill>
              </a:rPr>
              <a:t>(Turn towards right)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112" y="1466499"/>
            <a:ext cx="5536216" cy="22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/>
        </p:nvSpPr>
        <p:spPr>
          <a:xfrm>
            <a:off x="3066850" y="128025"/>
            <a:ext cx="40284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/>
              <a:t>Turning Angle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696425" y="927375"/>
            <a:ext cx="18906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A7D622"/>
              </a:buClr>
              <a:buAutoNum type="arabicPeriod"/>
            </a:pPr>
            <a:r>
              <a:rPr lang="en-GB">
                <a:solidFill>
                  <a:srgbClr val="A7D622"/>
                </a:solidFill>
              </a:rPr>
              <a:t>IF UNC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D62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D62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D622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A7D622"/>
              </a:buClr>
              <a:buAutoNum type="arabicPeriod"/>
            </a:pPr>
            <a:r>
              <a:rPr lang="en-GB">
                <a:solidFill>
                  <a:srgbClr val="A7D622"/>
                </a:solidFill>
              </a:rPr>
              <a:t>IF PP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D62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D62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D62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D62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D622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A7D622"/>
              </a:buClr>
              <a:buAutoNum type="arabicPeriod"/>
            </a:pPr>
            <a:r>
              <a:rPr lang="en-GB">
                <a:solidFill>
                  <a:srgbClr val="A7D622"/>
                </a:solidFill>
              </a:rPr>
              <a:t>IF PN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D622"/>
              </a:solidFill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3066850" y="927373"/>
            <a:ext cx="49533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A7D622"/>
                </a:solidFill>
              </a:rPr>
              <a:t>FOR UNC SELECT PP OR PN WITH PROBABILITY 0.5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D622"/>
              </a:solidFill>
            </a:endParaRPr>
          </a:p>
        </p:txBody>
      </p:sp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225" y="1530750"/>
            <a:ext cx="1998875" cy="15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375" y="3433050"/>
            <a:ext cx="2041423" cy="158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2185700" y="285100"/>
            <a:ext cx="49059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 txBox="1"/>
          <p:nvPr/>
        </p:nvSpPr>
        <p:spPr>
          <a:xfrm>
            <a:off x="2701200" y="105250"/>
            <a:ext cx="405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/>
              <a:t>REGIONAL STRATEGY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999800" y="975700"/>
            <a:ext cx="6336000" cy="3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7D622"/>
                </a:solidFill>
              </a:rPr>
              <a:t>AIM: We try to find safest and energy efficient path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7D622"/>
                </a:solidFill>
              </a:rPr>
              <a:t>Strategy: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Avoid areas with large obstacles(IO)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Avoid areas which have higher chance of collision(CR)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Integrate both and find best path(NE)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/>
        </p:nvSpPr>
        <p:spPr>
          <a:xfrm>
            <a:off x="3071650" y="409550"/>
            <a:ext cx="37584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/>
              <a:t>COLLISION RISK</a:t>
            </a:r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54" y="1582512"/>
            <a:ext cx="1843970" cy="21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5400" y="1582524"/>
            <a:ext cx="4951381" cy="21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/>
        </p:nvSpPr>
        <p:spPr>
          <a:xfrm>
            <a:off x="2336850" y="301150"/>
            <a:ext cx="46737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292" name="Shape 292"/>
          <p:cNvSpPr txBox="1"/>
          <p:nvPr/>
        </p:nvSpPr>
        <p:spPr>
          <a:xfrm>
            <a:off x="2204350" y="373425"/>
            <a:ext cx="51798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293" name="Shape 293"/>
          <p:cNvSpPr txBox="1"/>
          <p:nvPr/>
        </p:nvSpPr>
        <p:spPr>
          <a:xfrm>
            <a:off x="2638000" y="265000"/>
            <a:ext cx="4179900" cy="7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/>
              <a:t>INFLUENCE OF OBJECTS</a:t>
            </a:r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1125"/>
            <a:ext cx="4786324" cy="264184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5" name="Shape 295"/>
          <p:cNvGraphicFramePr/>
          <p:nvPr/>
        </p:nvGraphicFramePr>
        <p:xfrm>
          <a:off x="5472375" y="140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{58E66F03-538C-4652-9D70-767C2C3CA1F2}</a:tableStyleId>
              </a:tblPr>
              <a:tblGrid>
                <a:gridCol w="896825"/>
                <a:gridCol w="833700"/>
                <a:gridCol w="809825"/>
                <a:gridCol w="733725"/>
              </a:tblGrid>
              <a:tr h="606125">
                <a:tc gridSpan="4"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Inference rules R</a:t>
                      </a:r>
                      <a:r>
                        <a:rPr baseline="-25000" lang="en-GB">
                          <a:solidFill>
                            <a:srgbClr val="FFFFFF"/>
                          </a:solidFill>
                        </a:rPr>
                        <a:t>2</a:t>
                      </a:r>
                      <a:r>
                        <a:rPr lang="en-GB">
                          <a:solidFill>
                            <a:srgbClr val="FFFFFF"/>
                          </a:solidFill>
                        </a:rPr>
                        <a:t> for influence</a:t>
                      </a: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 of an obstacle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hMerge="1"/>
                <a:tc hMerge="1"/>
              </a:tr>
              <a:tr h="395125">
                <a:tc rowSpan="2"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d</a:t>
                      </a:r>
                      <a:r>
                        <a:rPr baseline="30000" lang="en-GB">
                          <a:solidFill>
                            <a:srgbClr val="FFFFFF"/>
                          </a:solidFill>
                        </a:rPr>
                        <a:t>*</a:t>
                      </a:r>
                      <a:r>
                        <a:rPr baseline="-25000" lang="en-GB">
                          <a:solidFill>
                            <a:srgbClr val="FFFFFF"/>
                          </a:solidFill>
                        </a:rPr>
                        <a:t>oi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3"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Ø</a:t>
                      </a:r>
                      <a:r>
                        <a:rPr baseline="30000" lang="en-GB">
                          <a:solidFill>
                            <a:srgbClr val="FFFFFF"/>
                          </a:solidFill>
                        </a:rPr>
                        <a:t>*</a:t>
                      </a:r>
                      <a:r>
                        <a:rPr baseline="-25000" lang="en-GB">
                          <a:solidFill>
                            <a:srgbClr val="FFFFFF"/>
                          </a:solidFill>
                        </a:rPr>
                        <a:t>oi</a:t>
                      </a: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hMerge="1"/>
              </a:tr>
              <a:tr h="395125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L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89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F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89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N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L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5125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VN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L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L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/>
        </p:nvSpPr>
        <p:spPr>
          <a:xfrm>
            <a:off x="2083900" y="265000"/>
            <a:ext cx="45651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/>
              <a:t>     TURNING ANGLE AND </a:t>
            </a:r>
          </a:p>
          <a:p>
            <a:pPr lvl="0">
              <a:spcBef>
                <a:spcPts val="0"/>
              </a:spcBef>
              <a:buNone/>
            </a:pPr>
            <a:r>
              <a:rPr b="1" lang="en-GB" sz="2400"/>
              <a:t>   SPEED USING NEGATIVE          </a:t>
            </a:r>
          </a:p>
          <a:p>
            <a:pPr lvl="0">
              <a:spcBef>
                <a:spcPts val="0"/>
              </a:spcBef>
              <a:buNone/>
            </a:pPr>
            <a:r>
              <a:rPr b="1" lang="en-GB" sz="2400"/>
              <a:t>                ENERGY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818950" y="1492150"/>
            <a:ext cx="70950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Calculate </a:t>
            </a:r>
            <a:r>
              <a:rPr lang="en-GB" sz="1800">
                <a:solidFill>
                  <a:srgbClr val="FF9900"/>
                </a:solidFill>
              </a:rPr>
              <a:t>NE*</a:t>
            </a:r>
            <a:r>
              <a:rPr lang="en-GB" sz="1800">
                <a:solidFill>
                  <a:srgbClr val="A7D622"/>
                </a:solidFill>
              </a:rPr>
              <a:t> for each sector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Deciding </a:t>
            </a:r>
            <a:r>
              <a:rPr lang="en-GB" sz="1800">
                <a:solidFill>
                  <a:srgbClr val="FF9900"/>
                </a:solidFill>
              </a:rPr>
              <a:t>SPEED</a:t>
            </a:r>
            <a:r>
              <a:rPr lang="en-GB" sz="1800">
                <a:solidFill>
                  <a:srgbClr val="A7D622"/>
                </a:solidFill>
              </a:rPr>
              <a:t> using NE* of front region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Using two layered Fuzzy logic for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FF9900"/>
                </a:solidFill>
              </a:rPr>
              <a:t>        </a:t>
            </a:r>
            <a:r>
              <a:rPr lang="en-GB" sz="1800">
                <a:solidFill>
                  <a:srgbClr val="FF9900"/>
                </a:solidFill>
              </a:rPr>
              <a:t>TURNING ANGLE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D622"/>
              </a:solidFill>
            </a:endParaRPr>
          </a:p>
        </p:txBody>
      </p:sp>
      <p:graphicFrame>
        <p:nvGraphicFramePr>
          <p:cNvPr id="302" name="Shape 302"/>
          <p:cNvGraphicFramePr/>
          <p:nvPr/>
        </p:nvGraphicFramePr>
        <p:xfrm>
          <a:off x="57693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{58E66F03-538C-4652-9D70-767C2C3CA1F2}</a:tableStyleId>
              </a:tblPr>
              <a:tblGrid>
                <a:gridCol w="605550"/>
                <a:gridCol w="605550"/>
                <a:gridCol w="605550"/>
                <a:gridCol w="605550"/>
              </a:tblGrid>
              <a:tr h="381000">
                <a:tc gridSpan="4"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Inference rule for negative energy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hMerge="1"/>
                <a:tc hMerge="1"/>
              </a:tr>
              <a:tr h="381000">
                <a:tc rowSpan="2"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CR</a:t>
                      </a:r>
                      <a:r>
                        <a:rPr baseline="30000" lang="en-GB">
                          <a:solidFill>
                            <a:srgbClr val="FFFFFF"/>
                          </a:solidFill>
                        </a:rPr>
                        <a:t>*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gridSpan="3"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IO*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 hMerge="1"/>
                <a:tc hMerge="1"/>
              </a:tr>
              <a:tr h="38100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L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H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L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L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L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L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M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GB">
                          <a:solidFill>
                            <a:srgbClr val="FFFFFF"/>
                          </a:solidFill>
                        </a:rPr>
                        <a:t>S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5375" y="637850"/>
            <a:ext cx="277177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2124" y="2798350"/>
            <a:ext cx="3636624" cy="204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550" y="202225"/>
            <a:ext cx="3272524" cy="23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/>
        </p:nvSpPr>
        <p:spPr>
          <a:xfrm>
            <a:off x="2270750" y="190100"/>
            <a:ext cx="52701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400"/>
              <a:t>GOAL SEEKING BEHAVIOUR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3349800" y="1309650"/>
            <a:ext cx="37242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400">
                <a:solidFill>
                  <a:srgbClr val="A7D622"/>
                </a:solidFill>
              </a:rPr>
              <a:t>Turning Angle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3728250" y="1225150"/>
            <a:ext cx="4435800" cy="1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925" y="2099774"/>
            <a:ext cx="4099949" cy="26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552050" y="422200"/>
            <a:ext cx="38640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/>
              <a:t>Changing Speed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639850" y="1388200"/>
            <a:ext cx="77781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7D622"/>
                </a:solidFill>
              </a:rPr>
              <a:t> (1) IF d is </a:t>
            </a:r>
            <a:r>
              <a:rPr lang="en-GB" sz="1800">
                <a:solidFill>
                  <a:srgbClr val="FF9900"/>
                </a:solidFill>
              </a:rPr>
              <a:t>Far</a:t>
            </a:r>
            <a:r>
              <a:rPr lang="en-GB" sz="1800">
                <a:solidFill>
                  <a:srgbClr val="A7D622"/>
                </a:solidFill>
              </a:rPr>
              <a:t>, THEN V is</a:t>
            </a:r>
            <a:r>
              <a:rPr lang="en-GB" sz="1800">
                <a:solidFill>
                  <a:srgbClr val="FF0000"/>
                </a:solidFill>
              </a:rPr>
              <a:t> </a:t>
            </a:r>
            <a:r>
              <a:rPr lang="en-GB" sz="1800">
                <a:solidFill>
                  <a:srgbClr val="FF9900"/>
                </a:solidFill>
              </a:rPr>
              <a:t>Fast</a:t>
            </a:r>
            <a:r>
              <a:rPr lang="en-GB" sz="1800">
                <a:solidFill>
                  <a:srgbClr val="A7D622"/>
                </a:solidFill>
              </a:rPr>
              <a:t>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7D622"/>
                </a:solidFill>
              </a:rPr>
              <a:t> (2) IF d is </a:t>
            </a:r>
            <a:r>
              <a:rPr lang="en-GB" sz="1800">
                <a:solidFill>
                  <a:srgbClr val="FF9900"/>
                </a:solidFill>
              </a:rPr>
              <a:t>Near </a:t>
            </a:r>
            <a:r>
              <a:rPr lang="en-GB" sz="1800">
                <a:solidFill>
                  <a:srgbClr val="A7D622"/>
                </a:solidFill>
              </a:rPr>
              <a:t>AND γ is </a:t>
            </a:r>
            <a:r>
              <a:rPr lang="en-GB" sz="1800">
                <a:solidFill>
                  <a:srgbClr val="FF9900"/>
                </a:solidFill>
              </a:rPr>
              <a:t>Zero</a:t>
            </a:r>
            <a:r>
              <a:rPr lang="en-GB" sz="1800">
                <a:solidFill>
                  <a:srgbClr val="A7D622"/>
                </a:solidFill>
              </a:rPr>
              <a:t>, THEN V is</a:t>
            </a:r>
            <a:r>
              <a:rPr lang="en-GB" sz="1800">
                <a:solidFill>
                  <a:srgbClr val="FF9900"/>
                </a:solidFill>
              </a:rPr>
              <a:t> Fast;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7D622"/>
                </a:solidFill>
              </a:rPr>
              <a:t> (3) IF d is </a:t>
            </a:r>
            <a:r>
              <a:rPr lang="en-GB" sz="1800">
                <a:solidFill>
                  <a:srgbClr val="FF9900"/>
                </a:solidFill>
              </a:rPr>
              <a:t>Near</a:t>
            </a:r>
            <a:r>
              <a:rPr lang="en-GB" sz="1800">
                <a:solidFill>
                  <a:srgbClr val="A7D622"/>
                </a:solidFill>
              </a:rPr>
              <a:t> AND γ is </a:t>
            </a:r>
            <a:r>
              <a:rPr lang="en-GB" sz="1800">
                <a:solidFill>
                  <a:srgbClr val="FF9900"/>
                </a:solidFill>
              </a:rPr>
              <a:t>not Zero,</a:t>
            </a:r>
            <a:r>
              <a:rPr lang="en-GB" sz="1800">
                <a:solidFill>
                  <a:srgbClr val="A7D622"/>
                </a:solidFill>
              </a:rPr>
              <a:t> THEN V is </a:t>
            </a:r>
            <a:r>
              <a:rPr lang="en-GB" sz="1800">
                <a:solidFill>
                  <a:srgbClr val="FF9900"/>
                </a:solidFill>
              </a:rPr>
              <a:t>Slow</a:t>
            </a:r>
            <a:r>
              <a:rPr lang="en-GB" sz="1800">
                <a:solidFill>
                  <a:srgbClr val="A7D622"/>
                </a:solidFill>
              </a:rPr>
              <a:t>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7D622"/>
                </a:solidFill>
              </a:rPr>
              <a:t> (4) IF d is </a:t>
            </a:r>
            <a:r>
              <a:rPr lang="en-GB" sz="1800">
                <a:solidFill>
                  <a:srgbClr val="FF9900"/>
                </a:solidFill>
              </a:rPr>
              <a:t>Very-Near</a:t>
            </a:r>
            <a:r>
              <a:rPr lang="en-GB" sz="1800">
                <a:solidFill>
                  <a:srgbClr val="A7D622"/>
                </a:solidFill>
              </a:rPr>
              <a:t> AND γ is </a:t>
            </a:r>
            <a:r>
              <a:rPr lang="en-GB" sz="1800">
                <a:solidFill>
                  <a:srgbClr val="FF9900"/>
                </a:solidFill>
              </a:rPr>
              <a:t>Zero</a:t>
            </a:r>
            <a:r>
              <a:rPr lang="en-GB" sz="1800">
                <a:solidFill>
                  <a:srgbClr val="A7D622"/>
                </a:solidFill>
              </a:rPr>
              <a:t>, THEN V is </a:t>
            </a:r>
            <a:r>
              <a:rPr lang="en-GB" sz="1800">
                <a:solidFill>
                  <a:srgbClr val="FF9900"/>
                </a:solidFill>
              </a:rPr>
              <a:t>Fast</a:t>
            </a:r>
            <a:r>
              <a:rPr lang="en-GB" sz="1800">
                <a:solidFill>
                  <a:srgbClr val="A7D622"/>
                </a:solidFill>
              </a:rPr>
              <a:t>;  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7D622"/>
                </a:solidFill>
              </a:rPr>
              <a:t>     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7D622"/>
                </a:solidFill>
              </a:rPr>
              <a:t> (5) IF d is </a:t>
            </a:r>
            <a:r>
              <a:rPr lang="en-GB" sz="1800">
                <a:solidFill>
                  <a:srgbClr val="FF9900"/>
                </a:solidFill>
              </a:rPr>
              <a:t>Very-Near</a:t>
            </a:r>
            <a:r>
              <a:rPr lang="en-GB" sz="1800">
                <a:solidFill>
                  <a:srgbClr val="A7D622"/>
                </a:solidFill>
              </a:rPr>
              <a:t> AND γ is </a:t>
            </a:r>
            <a:r>
              <a:rPr lang="en-GB" sz="1800">
                <a:solidFill>
                  <a:srgbClr val="FF9900"/>
                </a:solidFill>
              </a:rPr>
              <a:t>not Zero,</a:t>
            </a:r>
            <a:r>
              <a:rPr lang="en-GB" sz="1800">
                <a:solidFill>
                  <a:srgbClr val="A7D622"/>
                </a:solidFill>
              </a:rPr>
              <a:t> THEN V is </a:t>
            </a:r>
            <a:r>
              <a:rPr lang="en-GB" sz="1800">
                <a:solidFill>
                  <a:srgbClr val="FF9900"/>
                </a:solidFill>
              </a:rPr>
              <a:t>Stationary</a:t>
            </a:r>
            <a:r>
              <a:rPr lang="en-GB" sz="1800">
                <a:solidFill>
                  <a:srgbClr val="A7D622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6AA84F"/>
                </a:solidFill>
              </a:rPr>
              <a:t>(Here d is distance between goal point and the particle)</a:t>
            </a: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6AA84F"/>
                </a:solidFill>
              </a:rPr>
              <a:t>(Here γ is the angle between goal point and the direction of velocity 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/>
        </p:nvSpPr>
        <p:spPr>
          <a:xfrm>
            <a:off x="2841075" y="264050"/>
            <a:ext cx="4087200" cy="7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/>
              <a:t>WEIGHTING FACTOR</a:t>
            </a:r>
          </a:p>
        </p:txBody>
      </p:sp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725" y="1364724"/>
            <a:ext cx="5029349" cy="34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/>
        </p:nvSpPr>
        <p:spPr>
          <a:xfrm>
            <a:off x="327400" y="1288525"/>
            <a:ext cx="2724900" cy="3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Weights can’t be constant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Our priorities vary with circumstances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A7D62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2165125" y="253475"/>
            <a:ext cx="4488600" cy="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>
                <a:solidFill>
                  <a:schemeClr val="dk1"/>
                </a:solidFill>
              </a:rPr>
              <a:t>INTEGRATING STRATEGIES 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4087" y="1314075"/>
            <a:ext cx="27908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1045600" y="2957250"/>
            <a:ext cx="6727800" cy="17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 txBox="1"/>
          <p:nvPr/>
        </p:nvSpPr>
        <p:spPr>
          <a:xfrm>
            <a:off x="802675" y="2816400"/>
            <a:ext cx="74142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7D622"/>
                </a:solidFill>
              </a:rPr>
              <a:t>Finally we integrate three output from three strategies using Fuzzified weights   (Large,Medium,Small), with membership function as shown.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1313" y="3572575"/>
            <a:ext cx="2636225" cy="10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0625" y="3572575"/>
            <a:ext cx="3742750" cy="127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/>
        </p:nvSpPr>
        <p:spPr>
          <a:xfrm>
            <a:off x="593950" y="382225"/>
            <a:ext cx="47871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400"/>
              <a:t>Assumptions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1139700" y="1190575"/>
            <a:ext cx="6984600" cy="3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Char char="●"/>
            </a:pPr>
            <a:r>
              <a:rPr lang="en-GB" sz="1800">
                <a:solidFill>
                  <a:srgbClr val="A7D622"/>
                </a:solidFill>
              </a:rPr>
              <a:t>The possible path to a goal point in a 2D plane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Char char="●"/>
            </a:pPr>
            <a:r>
              <a:rPr lang="en-GB" sz="1800">
                <a:solidFill>
                  <a:srgbClr val="A7D622"/>
                </a:solidFill>
              </a:rPr>
              <a:t>Inertia not maintained (infinite accelerations possible)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Char char="●"/>
            </a:pPr>
            <a:r>
              <a:rPr lang="en-GB" sz="1800">
                <a:solidFill>
                  <a:srgbClr val="A7D622"/>
                </a:solidFill>
              </a:rPr>
              <a:t>Excess frame rate computation (100 per second)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Char char="●"/>
            </a:pPr>
            <a:r>
              <a:rPr lang="en-GB" sz="1800">
                <a:solidFill>
                  <a:srgbClr val="A7D622"/>
                </a:solidFill>
              </a:rPr>
              <a:t>We have inputs from various Sensors.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/>
        </p:nvSpPr>
        <p:spPr>
          <a:xfrm>
            <a:off x="534550" y="368250"/>
            <a:ext cx="753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sz="2400"/>
              <a:t>Applications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890900" y="1092850"/>
            <a:ext cx="7531200" cy="3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Char char="●"/>
            </a:pPr>
            <a:r>
              <a:rPr lang="en-GB" sz="1800">
                <a:solidFill>
                  <a:srgbClr val="A7D622"/>
                </a:solidFill>
              </a:rPr>
              <a:t>Modelling and analysis of emergency exits of systems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Char char="●"/>
            </a:pPr>
            <a:r>
              <a:rPr lang="en-GB" sz="1800">
                <a:solidFill>
                  <a:srgbClr val="A7D622"/>
                </a:solidFill>
              </a:rPr>
              <a:t>Gravitational dominance of multiple goal points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Char char="●"/>
            </a:pPr>
            <a:r>
              <a:rPr lang="en-GB" sz="1800">
                <a:solidFill>
                  <a:srgbClr val="A7D622"/>
                </a:solidFill>
              </a:rPr>
              <a:t>Swarm modelling, many objects with a common goal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Char char="●"/>
            </a:pPr>
            <a:r>
              <a:rPr lang="en-GB" sz="1800">
                <a:solidFill>
                  <a:srgbClr val="A7D622"/>
                </a:solidFill>
              </a:rPr>
              <a:t>Modelling attractive and repulsive nature of charged particles.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400">
                <a:solidFill>
                  <a:srgbClr val="000000"/>
                </a:solidFill>
              </a:rPr>
              <a:t>Future Works</a:t>
            </a:r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Dig deeper in each strategy.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Individual testing of each strategy.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81000" lvl="0" marL="457200">
              <a:spcBef>
                <a:spcPts val="0"/>
              </a:spcBef>
              <a:buClr>
                <a:srgbClr val="A7D622"/>
              </a:buClr>
              <a:buSzPct val="133333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Expansion of Model to Automated Robots</a:t>
            </a:r>
            <a:r>
              <a:rPr lang="en-GB" sz="2400">
                <a:solidFill>
                  <a:srgbClr val="A7D622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>
                <a:solidFill>
                  <a:srgbClr val="000000"/>
                </a:solidFill>
              </a:rPr>
              <a:t>Conclusion </a:t>
            </a:r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Analysed various Model on Fuzzy human Perception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Categorised problems in Path Planning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We made strategy for each problem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Created Simulation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A7D62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1711200" y="1441700"/>
            <a:ext cx="8520600" cy="31509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-GB" sz="6000">
                <a:solidFill>
                  <a:srgbClr val="A7D622"/>
                </a:solidFill>
              </a:rPr>
              <a:t>Thank You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Future Works</a:t>
            </a:r>
          </a:p>
        </p:txBody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-GB" sz="2400"/>
              <a:t>Dig Deeper in each Strategy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-GB" sz="2400"/>
              <a:t>Individual testing of each Strategy(Simulation)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-381000" lvl="0" marL="457200">
              <a:spcBef>
                <a:spcPts val="0"/>
              </a:spcBef>
              <a:buSzPct val="100000"/>
              <a:buAutoNum type="arabicPeriod"/>
            </a:pPr>
            <a:r>
              <a:rPr lang="en-GB" sz="2400"/>
              <a:t>Expansion of the Model to Automated robots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ctrTitle"/>
          </p:nvPr>
        </p:nvSpPr>
        <p:spPr>
          <a:xfrm>
            <a:off x="530225" y="906175"/>
            <a:ext cx="7893000" cy="18537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Intelligent Path Planning Using Fuzzy Logic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Conclusion</a:t>
            </a:r>
          </a:p>
        </p:txBody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68575" lIns="68575" rIns="68575" tIns="68575">
            <a:noAutofit/>
          </a:bodyPr>
          <a:lstStyle/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-GB"/>
              <a:t>Our work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ctrTitle"/>
          </p:nvPr>
        </p:nvSpPr>
        <p:spPr>
          <a:xfrm>
            <a:off x="630600" y="136800"/>
            <a:ext cx="7893000" cy="799800"/>
          </a:xfrm>
          <a:prstGeom prst="rect">
            <a:avLst/>
          </a:prstGeom>
        </p:spPr>
        <p:txBody>
          <a:bodyPr anchorCtr="0" anchor="b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000000"/>
                </a:solidFill>
              </a:rPr>
              <a:t>Outlines :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89325" y="1538725"/>
            <a:ext cx="2320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188250" y="1858550"/>
            <a:ext cx="363900" cy="338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188250" y="2554875"/>
            <a:ext cx="363900" cy="338700"/>
          </a:xfrm>
          <a:prstGeom prst="ellipse">
            <a:avLst/>
          </a:prstGeom>
          <a:solidFill>
            <a:srgbClr val="18FF3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188250" y="3251200"/>
            <a:ext cx="363900" cy="3387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88250" y="4023125"/>
            <a:ext cx="363900" cy="338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824" y="1777049"/>
            <a:ext cx="5685374" cy="2647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865650" y="1802150"/>
            <a:ext cx="14553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/>
              <a:t>Goal Point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827987" y="2402400"/>
            <a:ext cx="153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/>
              <a:t>Robot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885187" y="3169600"/>
            <a:ext cx="1935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/>
              <a:t>Static Obstacles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853125" y="3909750"/>
            <a:ext cx="22080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/>
              <a:t>Dynamic Obstacles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1425825" y="285175"/>
            <a:ext cx="62418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1906925" y="285175"/>
            <a:ext cx="53943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>
                <a:solidFill>
                  <a:schemeClr val="accent3"/>
                </a:solidFill>
              </a:rPr>
              <a:t>THE FUZZY HUMAN PERCEPTION 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2948150" y="1309650"/>
            <a:ext cx="32241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 </a:t>
            </a:r>
            <a:r>
              <a:rPr b="1" lang="en-GB"/>
              <a:t> </a:t>
            </a:r>
            <a:r>
              <a:rPr b="1" lang="en-GB" sz="2400"/>
              <a:t> What we DO ???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664075" y="2122925"/>
            <a:ext cx="79848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Avoiding Nearby Obstacles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Choosing Safest Path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Reaching Goal Point 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A7D622"/>
                </a:solidFill>
              </a:rPr>
              <a:t> </a:t>
            </a: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Integrating Above Logics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6410" y="0"/>
            <a:ext cx="1102439" cy="106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2278975" y="95275"/>
            <a:ext cx="4474200" cy="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>
                <a:solidFill>
                  <a:srgbClr val="F3F3F3"/>
                </a:solidFill>
              </a:rPr>
              <a:t>                </a:t>
            </a:r>
            <a:r>
              <a:rPr b="1" lang="en-GB" sz="2400"/>
              <a:t>MODEL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2380500" y="729450"/>
            <a:ext cx="36873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>
                <a:solidFill>
                  <a:srgbClr val="F3F3F3"/>
                </a:solidFill>
              </a:rPr>
              <a:t>                </a:t>
            </a:r>
            <a:r>
              <a:rPr b="1" lang="en-GB"/>
              <a:t>  </a:t>
            </a:r>
            <a:r>
              <a:rPr b="1" lang="en-GB"/>
              <a:t>DIVISION OF SPACE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4262875" y="3915187"/>
            <a:ext cx="7164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800"/>
          </a:p>
        </p:txBody>
      </p:sp>
      <p:sp>
        <p:nvSpPr>
          <p:cNvPr id="198" name="Shape 198"/>
          <p:cNvSpPr txBox="1"/>
          <p:nvPr/>
        </p:nvSpPr>
        <p:spPr>
          <a:xfrm>
            <a:off x="246600" y="1479625"/>
            <a:ext cx="3843300" cy="3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3F3F3"/>
              </a:solidFill>
            </a:endParaRP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0474" y="1597675"/>
            <a:ext cx="3087349" cy="296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/>
        </p:nvSpPr>
        <p:spPr>
          <a:xfrm>
            <a:off x="388775" y="963275"/>
            <a:ext cx="4252800" cy="4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7D622"/>
                </a:solidFill>
              </a:rPr>
              <a:t>P (X</a:t>
            </a:r>
            <a:r>
              <a:rPr baseline="-25000" lang="en-GB" sz="1800">
                <a:solidFill>
                  <a:srgbClr val="A7D622"/>
                </a:solidFill>
              </a:rPr>
              <a:t>n </a:t>
            </a:r>
            <a:r>
              <a:rPr lang="en-GB" sz="1800">
                <a:solidFill>
                  <a:srgbClr val="A7D622"/>
                </a:solidFill>
              </a:rPr>
              <a:t>, Y</a:t>
            </a:r>
            <a:r>
              <a:rPr baseline="-25000" lang="en-GB" sz="1800">
                <a:solidFill>
                  <a:srgbClr val="A7D622"/>
                </a:solidFill>
              </a:rPr>
              <a:t>n</a:t>
            </a:r>
            <a:r>
              <a:rPr lang="en-GB" sz="1800">
                <a:solidFill>
                  <a:srgbClr val="A7D622"/>
                </a:solidFill>
              </a:rPr>
              <a:t> )  is the current position of robot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GB" sz="1800">
                <a:solidFill>
                  <a:srgbClr val="A7D622"/>
                </a:solidFill>
              </a:rPr>
              <a:t>Goal Distance From Robot = 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7D622"/>
                </a:solidFill>
              </a:rPr>
              <a:t>Angle of  Goal w.r.t  Direction of  Velocity = Ɣ</a:t>
            </a:r>
            <a:r>
              <a:rPr baseline="-25000" lang="en-GB" sz="1800">
                <a:solidFill>
                  <a:srgbClr val="A7D622"/>
                </a:solidFill>
              </a:rPr>
              <a:t>g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7D622"/>
                </a:solidFill>
              </a:rPr>
              <a:t>Angle between Front and Front Left= 30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rgbClr val="A7D622"/>
                </a:solidFill>
              </a:rPr>
              <a:t>Heading Direction = Ɛ</a:t>
            </a:r>
            <a:r>
              <a:rPr baseline="-25000" lang="en-GB" sz="1800">
                <a:solidFill>
                  <a:srgbClr val="A7D622"/>
                </a:solidFill>
              </a:rPr>
              <a:t>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175" y="1684000"/>
            <a:ext cx="2760650" cy="216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/>
        </p:nvSpPr>
        <p:spPr>
          <a:xfrm>
            <a:off x="455300" y="333275"/>
            <a:ext cx="5945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/>
              <a:t>Our approach...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1140375" y="1342300"/>
            <a:ext cx="7177200" cy="3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A7D622"/>
                </a:solidFill>
              </a:rPr>
              <a:t>We will be doing a simple weighted sum of the following approaches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622"/>
              </a:buClr>
              <a:buSzPct val="100000"/>
              <a:buChar char="●"/>
            </a:pPr>
            <a:r>
              <a:rPr lang="en-GB" sz="1800">
                <a:solidFill>
                  <a:srgbClr val="A7D622"/>
                </a:solidFill>
              </a:rPr>
              <a:t>Local obstacle-avoiding behavior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622"/>
              </a:buClr>
              <a:buSzPct val="100000"/>
              <a:buChar char="●"/>
            </a:pPr>
            <a:r>
              <a:rPr lang="en-GB" sz="1800">
                <a:solidFill>
                  <a:srgbClr val="A7D622"/>
                </a:solidFill>
              </a:rPr>
              <a:t>Regional path-searching behavior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D622"/>
              </a:buClr>
              <a:buSzPct val="100000"/>
              <a:buChar char="●"/>
            </a:pPr>
            <a:r>
              <a:rPr lang="en-GB" sz="1800">
                <a:solidFill>
                  <a:srgbClr val="A7D622"/>
                </a:solidFill>
              </a:rPr>
              <a:t>Global goal-seeking behavior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A7D622"/>
                </a:solidFill>
              </a:rPr>
              <a:t>Now we are going to explain what we mean by each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/>
        </p:nvSpPr>
        <p:spPr>
          <a:xfrm>
            <a:off x="1132775" y="227475"/>
            <a:ext cx="64953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sz="2400"/>
              <a:t>LOCAL OBSTACLE AVOIDING BEHAVIOUR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681125" y="1347025"/>
            <a:ext cx="2957700" cy="3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Clr>
                <a:schemeClr val="accent3"/>
              </a:buClr>
              <a:buSzPct val="100000"/>
              <a:buAutoNum type="arabicPeriod"/>
            </a:pPr>
            <a:r>
              <a:rPr lang="en-GB" sz="1800">
                <a:solidFill>
                  <a:schemeClr val="accent3"/>
                </a:solidFill>
              </a:rPr>
              <a:t>SPEED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accent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GB" sz="1800">
                <a:solidFill>
                  <a:schemeClr val="accent3"/>
                </a:solidFill>
              </a:rPr>
              <a:t>  2.  TURNING ANGLE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3701100" y="1212700"/>
            <a:ext cx="4435800" cy="1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Changing Magnitude according to min distance from obstacle in front.</a:t>
            </a:r>
          </a:p>
          <a:p>
            <a:pPr indent="-342900" lvl="0" marL="45720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Reducing it when obstacle is too close.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3638825" y="3087025"/>
            <a:ext cx="44358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A7D622"/>
              </a:solidFill>
            </a:endParaRP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Used two layered Fuzzy approach.</a:t>
            </a:r>
          </a:p>
          <a:p>
            <a:pPr indent="-342900" lvl="0" marL="457200" rtl="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Diverting robot from obstacles.</a:t>
            </a:r>
          </a:p>
          <a:p>
            <a:pPr indent="-342900" lvl="0" marL="457200">
              <a:spcBef>
                <a:spcPts val="0"/>
              </a:spcBef>
              <a:buClr>
                <a:srgbClr val="A7D622"/>
              </a:buClr>
              <a:buSzPct val="100000"/>
              <a:buAutoNum type="arabicPeriod"/>
            </a:pPr>
            <a:r>
              <a:rPr lang="en-GB" sz="1800">
                <a:solidFill>
                  <a:srgbClr val="A7D622"/>
                </a:solidFill>
              </a:rPr>
              <a:t>Minimize turning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